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43"/>
  </p:normalViewPr>
  <p:slideViewPr>
    <p:cSldViewPr snapToGrid="0" snapToObjects="1">
      <p:cViewPr varScale="1">
        <p:scale>
          <a:sx n="56" d="100"/>
          <a:sy n="56" d="100"/>
        </p:scale>
        <p:origin x="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vpl.org/sites/wvpl.org/files/2018-library-card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vpl.org/about-us/form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shane@wvpl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halkboard Bold" charset="0"/>
              </a:rPr>
              <a:t>How to get a wissahickon valley public Library Card</a:t>
            </a:r>
            <a:endParaRPr lang="en-US" dirty="0">
              <a:latin typeface="Chalkboard Bold" charset="0"/>
            </a:endParaRPr>
          </a:p>
        </p:txBody>
      </p:sp>
      <p:sp>
        <p:nvSpPr>
          <p:cNvPr id="7" name="AutoShape 8" descr="https://mail.wsdweb.org/owa/service.svc/s/GetFileAttachment?id=AAMkADE5NjBhMDQ3LWNmMWItNDJiOS05ZmM5LTE4OTNjYzBiYzRmYgBGAAAAAADbbeRbz7kPQa6hd03uDYzuBwAifsdBHprIR6kct%2FOA%2B7%2FaAAAAMybwAAATe%2Fzgia%2BxSIMd4ygtJ4d4AAGwWQBYAAABEgAQABfQB3qBgjxFoC8grkBT3xA%3D&amp;X-OWA-CANARY=CtC8dkgcYkiPMzSPWU6U-iC-obikBdgIzUy2gRhVfKa04G920_hbHQVkYN1ncVAMgQG0irI9MPU.&amp;isImagePreview=True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0443682" y="7088792"/>
            <a:ext cx="8637072" cy="97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  <a:p>
            <a:endParaRPr lang="en-US" dirty="0"/>
          </a:p>
        </p:txBody>
      </p:sp>
      <p:pic>
        <p:nvPicPr>
          <p:cNvPr id="1034" name="Picture 10" descr="vpl.org | Wissahickon Valley Public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1" y="3586163"/>
            <a:ext cx="4752977" cy="237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issahickon Valley Public Library - Home | Facebook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issahickon Valley Public Library - Home | Facebook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issahickon Valley Public Library - Home | Facebook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688" y="3671887"/>
            <a:ext cx="4410078" cy="220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6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0213" y="542925"/>
            <a:ext cx="82010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          </a:t>
            </a:r>
            <a:r>
              <a:rPr lang="en-US" sz="2400" b="1" i="1" dirty="0" smtClean="0">
                <a:latin typeface="Chalkboard Bold" charset="0"/>
              </a:rPr>
              <a:t>Not sure how to get a library card when the library is closed? </a:t>
            </a:r>
          </a:p>
          <a:p>
            <a:pPr algn="ctr"/>
            <a:endParaRPr lang="en-US" sz="2400" b="1" i="1" dirty="0">
              <a:latin typeface="Chalkboard Bold" charset="0"/>
            </a:endParaRPr>
          </a:p>
          <a:p>
            <a:pPr algn="ctr"/>
            <a:r>
              <a:rPr lang="en-US" sz="2400" b="1" i="1" dirty="0" smtClean="0">
                <a:latin typeface="Chalkboard Bold" charset="0"/>
              </a:rPr>
              <a:t>You can do it in four easy steps from your home because the application is online now! </a:t>
            </a:r>
          </a:p>
          <a:p>
            <a:pPr algn="ctr"/>
            <a:endParaRPr lang="en-US" sz="2400" b="1" i="1" dirty="0">
              <a:latin typeface="Chalkboard Bold" charset="0"/>
            </a:endParaRPr>
          </a:p>
          <a:p>
            <a:pPr algn="ctr"/>
            <a:r>
              <a:rPr lang="en-US" sz="2400" b="1" i="1" dirty="0" smtClean="0">
                <a:latin typeface="Chalkboard Bold" charset="0"/>
              </a:rPr>
              <a:t>A Wissahickon Valley Public Library card gives you access to all the digital resources of the library, including e-books and e-audio books. E-books are electronic books.  You can access e-books and e-audio books using the library website and you can read or listen to a book even if the library is closed.</a:t>
            </a:r>
          </a:p>
          <a:p>
            <a:pPr algn="ctr"/>
            <a:endParaRPr lang="en-US" sz="2400" b="1" i="1" dirty="0" smtClean="0">
              <a:latin typeface="Chalkboard Bold" charset="0"/>
            </a:endParaRPr>
          </a:p>
          <a:p>
            <a:pPr algn="ctr"/>
            <a:r>
              <a:rPr lang="en-US" sz="2400" b="1" i="1" dirty="0" smtClean="0">
                <a:latin typeface="Chalkboard Bold" charset="0"/>
              </a:rPr>
              <a:t>It would be FANTASTIC if all the students at Stony had a library card!</a:t>
            </a:r>
          </a:p>
          <a:p>
            <a:endParaRPr lang="en-US" sz="2400" b="1" i="1" dirty="0">
              <a:latin typeface="Chalkboard Bold" charset="0"/>
            </a:endParaRPr>
          </a:p>
        </p:txBody>
      </p:sp>
      <p:sp>
        <p:nvSpPr>
          <p:cNvPr id="5" name="AutoShape 4" descr="umblebook Library | Richland Library"/>
          <p:cNvSpPr>
            <a:spLocks noChangeAspect="1" noChangeArrowheads="1"/>
          </p:cNvSpPr>
          <p:nvPr/>
        </p:nvSpPr>
        <p:spPr bwMode="auto">
          <a:xfrm>
            <a:off x="-1" y="-1"/>
            <a:ext cx="592667" cy="59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092363" cy="1575331"/>
          </a:xfrm>
          <a:prstGeom prst="rect">
            <a:avLst/>
          </a:prstGeom>
        </p:spPr>
      </p:pic>
      <p:sp>
        <p:nvSpPr>
          <p:cNvPr id="7" name="AutoShape 6" descr="mage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25016"/>
            <a:ext cx="6096000" cy="729430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i="1" dirty="0" smtClean="0">
              <a:latin typeface="Chalkboard Bold" charset="0"/>
            </a:endParaRPr>
          </a:p>
          <a:p>
            <a:r>
              <a:rPr lang="en-US" sz="3000" b="1" i="1" dirty="0" smtClean="0">
                <a:latin typeface="Chalkboard Bold" charset="0"/>
              </a:rPr>
              <a:t>STEP 1:   </a:t>
            </a:r>
          </a:p>
          <a:p>
            <a:endParaRPr lang="en-US" sz="3000" b="1" i="1" dirty="0">
              <a:latin typeface="Chalkboard Bold" charset="0"/>
            </a:endParaRPr>
          </a:p>
          <a:p>
            <a:r>
              <a:rPr lang="en-US" sz="3000" b="1" i="1" dirty="0" smtClean="0">
                <a:latin typeface="Chalkboard Bold" charset="0"/>
              </a:rPr>
              <a:t>Answer this question:</a:t>
            </a:r>
          </a:p>
          <a:p>
            <a:endParaRPr lang="en-US" sz="3000" b="1" i="1" dirty="0" smtClean="0">
              <a:latin typeface="Chalkboard Bold" charset="0"/>
            </a:endParaRPr>
          </a:p>
          <a:p>
            <a:r>
              <a:rPr lang="en-US" sz="3000" b="1" i="1" dirty="0" smtClean="0">
                <a:latin typeface="Chalkboard Bold" charset="0"/>
              </a:rPr>
              <a:t>Do you live in Lower Gwynedd, Whitpain Township or Ambler Borough?  </a:t>
            </a:r>
          </a:p>
          <a:p>
            <a:endParaRPr lang="en-US" sz="3000" b="1" i="1" dirty="0" smtClean="0">
              <a:latin typeface="Chalkboard Bold" charset="0"/>
            </a:endParaRPr>
          </a:p>
          <a:p>
            <a:r>
              <a:rPr lang="en-US" sz="3000" b="1" i="1" dirty="0" smtClean="0">
                <a:latin typeface="Chalkboard Bold" charset="0"/>
              </a:rPr>
              <a:t>If the answer is YES, you can get a library card!</a:t>
            </a:r>
            <a:endParaRPr lang="en-US" sz="3000" b="1" i="1" dirty="0">
              <a:latin typeface="Chalkboard Bold" charset="0"/>
            </a:endParaRPr>
          </a:p>
          <a:p>
            <a:endParaRPr lang="en-US" sz="3000" b="1" i="1" dirty="0" smtClean="0">
              <a:latin typeface="Chalkboard Bold" charset="0"/>
            </a:endParaRPr>
          </a:p>
          <a:p>
            <a:endParaRPr lang="en-US" b="1" i="1" dirty="0">
              <a:latin typeface="Chalkboard Bold" charset="0"/>
            </a:endParaRPr>
          </a:p>
          <a:p>
            <a:endParaRPr lang="en-US" b="1" i="1" dirty="0" smtClean="0">
              <a:latin typeface="Chalkboard Bold" charset="0"/>
            </a:endParaRPr>
          </a:p>
          <a:p>
            <a:endParaRPr lang="en-US" b="1" i="1" dirty="0">
              <a:latin typeface="Chalkboard Bold" charset="0"/>
            </a:endParaRPr>
          </a:p>
          <a:p>
            <a:endParaRPr lang="en-US" b="1" i="1" dirty="0">
              <a:latin typeface="Chalkboard Bold" charset="0"/>
            </a:endParaRPr>
          </a:p>
          <a:p>
            <a:endParaRPr lang="en-US" b="1" i="1" dirty="0">
              <a:latin typeface="Chalkboard Bold" charset="0"/>
            </a:endParaRPr>
          </a:p>
          <a:p>
            <a:endParaRPr lang="en-US" sz="3000" b="1" i="1" dirty="0">
              <a:latin typeface="Chalkboard Bold" charset="0"/>
            </a:endParaRPr>
          </a:p>
        </p:txBody>
      </p:sp>
      <p:pic>
        <p:nvPicPr>
          <p:cNvPr id="2054" name="Picture 6" descr="mbler Theater - 2020 All You Need to Know BEFORE You Go (with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223215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wer Gwynedd Elementary School, Wissahickon School Distric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673" y="528637"/>
            <a:ext cx="3478188" cy="23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012 Whitpain Hills, Blue Bell, PA 19422 - Townho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83" y="3543300"/>
            <a:ext cx="3311304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0"/>
            <a:ext cx="12192000" cy="67095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halkboard Bold" charset="0"/>
              </a:rPr>
              <a:t>Step 2:  </a:t>
            </a:r>
          </a:p>
          <a:p>
            <a:endParaRPr lang="en-US" sz="3000" dirty="0">
              <a:latin typeface="Chalkboard Bold" charset="0"/>
            </a:endParaRPr>
          </a:p>
          <a:p>
            <a:r>
              <a:rPr lang="en-US" sz="3000" dirty="0" smtClean="0">
                <a:latin typeface="Chalkboard Bold" charset="0"/>
              </a:rPr>
              <a:t>Fill out an application!  </a:t>
            </a:r>
          </a:p>
          <a:p>
            <a:endParaRPr lang="en-US" sz="3000" dirty="0">
              <a:latin typeface="Chalkboard Bold" charset="0"/>
            </a:endParaRPr>
          </a:p>
          <a:p>
            <a:r>
              <a:rPr lang="en-US" sz="3000" dirty="0" smtClean="0">
                <a:latin typeface="Chalkboard Bold" charset="0"/>
              </a:rPr>
              <a:t>Important to know: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  <a:latin typeface="Chalkboard Bold" charset="0"/>
              </a:rPr>
              <a:t>The information you provide on the library application is completely confidential as the library WILL NOT share it with anyone or any agency. </a:t>
            </a:r>
          </a:p>
          <a:p>
            <a:endParaRPr lang="en-US" sz="3200" dirty="0">
              <a:latin typeface="Chalkboard Bold" charset="0"/>
            </a:endParaRPr>
          </a:p>
          <a:p>
            <a:r>
              <a:rPr lang="en-US" sz="3000" dirty="0" smtClean="0">
                <a:latin typeface="Chalkboard Bold" charset="0"/>
              </a:rPr>
              <a:t>This is the link to the English online application- </a:t>
            </a:r>
          </a:p>
          <a:p>
            <a:endParaRPr lang="en-US" sz="3000" dirty="0">
              <a:latin typeface="Chalkboard Bold" charset="0"/>
            </a:endParaRPr>
          </a:p>
          <a:p>
            <a:r>
              <a:rPr lang="en-US" sz="3000" dirty="0">
                <a:latin typeface="Chalkboard Bold" charset="0"/>
                <a:hlinkClick r:id="rId3"/>
              </a:rPr>
              <a:t>https://</a:t>
            </a:r>
            <a:r>
              <a:rPr lang="en-US" sz="3000" dirty="0" smtClean="0">
                <a:latin typeface="Chalkboard Bold" charset="0"/>
                <a:hlinkClick r:id="rId3"/>
              </a:rPr>
              <a:t>wvpl.org/sites/wvpl.org/files/2018-library-card.pdf</a:t>
            </a:r>
            <a:endParaRPr lang="en-US" sz="3000" dirty="0" smtClean="0">
              <a:latin typeface="Chalkboard Bold" charset="0"/>
            </a:endParaRPr>
          </a:p>
          <a:p>
            <a:endParaRPr lang="en-US" sz="3000" dirty="0" smtClean="0">
              <a:latin typeface="Chalkboard Bold" charset="0"/>
            </a:endParaRPr>
          </a:p>
          <a:p>
            <a:r>
              <a:rPr lang="en-US" sz="3000" dirty="0" smtClean="0">
                <a:latin typeface="Chalkboard Bold" charset="0"/>
              </a:rPr>
              <a:t>This is the link to the Spanish online application- </a:t>
            </a:r>
            <a:r>
              <a:rPr lang="en-US" sz="3200" dirty="0">
                <a:hlinkClick r:id="rId4"/>
              </a:rPr>
              <a:t>https://wvpl.org/about-us/forms</a:t>
            </a:r>
            <a:r>
              <a:rPr lang="en-US" sz="3200" dirty="0"/>
              <a:t> </a:t>
            </a:r>
            <a:endParaRPr lang="en-US" sz="3000" dirty="0" smtClean="0">
              <a:latin typeface="Chalkboard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r Insurance Card Template 11 Important Facts That You Shoul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2798005" cy="162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esidential Lease Agreement | Free Rental Lease Form (US) | LawDepot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156" y="3339730"/>
            <a:ext cx="2205037" cy="2817826"/>
          </a:xfrm>
          <a:prstGeom prst="rect">
            <a:avLst/>
          </a:prstGeom>
        </p:spPr>
      </p:pic>
      <p:pic>
        <p:nvPicPr>
          <p:cNvPr id="1034" name="Picture 10" descr="PL Electric Utilities: Understanding Your Electric Bill (print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156" y="0"/>
            <a:ext cx="2598529" cy="333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V Services | PA.GO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2377"/>
            <a:ext cx="2798005" cy="139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37114" y="0"/>
            <a:ext cx="654858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Chalkboard Bold" charset="0"/>
              </a:rPr>
              <a:t>STEP </a:t>
            </a:r>
            <a:r>
              <a:rPr lang="en-US" sz="3200" b="1" i="1" dirty="0" smtClean="0">
                <a:latin typeface="Chalkboard Bold" charset="0"/>
              </a:rPr>
              <a:t>3: </a:t>
            </a:r>
            <a:endParaRPr lang="en-US" sz="3200" b="1" i="1" dirty="0">
              <a:latin typeface="Chalkboard Bold" charset="0"/>
            </a:endParaRPr>
          </a:p>
          <a:p>
            <a:r>
              <a:rPr lang="en-US" sz="3000" b="1" i="1" dirty="0" smtClean="0">
                <a:latin typeface="Chalkboard Bold" charset="0"/>
              </a:rPr>
              <a:t>In addition to filling out a library card application, you need to provide a copy or photo of one of the following with your application:  </a:t>
            </a:r>
          </a:p>
          <a:p>
            <a:endParaRPr lang="en-US" sz="3000" b="1" i="1" dirty="0">
              <a:latin typeface="Chalkboard Bold" charset="0"/>
            </a:endParaRPr>
          </a:p>
          <a:p>
            <a:r>
              <a:rPr lang="en-US" sz="3000" b="1" i="1" dirty="0" smtClean="0">
                <a:latin typeface="Chalkboard Bold" charset="0"/>
              </a:rPr>
              <a:t>Driver’s license</a:t>
            </a:r>
          </a:p>
          <a:p>
            <a:r>
              <a:rPr lang="en-US" sz="3000" b="1" i="1" dirty="0" smtClean="0">
                <a:latin typeface="Chalkboard Bold" charset="0"/>
              </a:rPr>
              <a:t>State ID</a:t>
            </a:r>
          </a:p>
          <a:p>
            <a:r>
              <a:rPr lang="en-US" sz="3000" b="1" i="1" dirty="0" smtClean="0">
                <a:latin typeface="Chalkboard Bold" charset="0"/>
              </a:rPr>
              <a:t>Car Insurance card</a:t>
            </a:r>
          </a:p>
          <a:p>
            <a:r>
              <a:rPr lang="en-US" sz="3000" b="1" i="1" dirty="0" smtClean="0">
                <a:latin typeface="Chalkboard Bold" charset="0"/>
              </a:rPr>
              <a:t>Rental lease</a:t>
            </a:r>
          </a:p>
          <a:p>
            <a:r>
              <a:rPr lang="en-US" sz="3000" b="1" i="1" dirty="0" smtClean="0">
                <a:latin typeface="Chalkboard Bold" charset="0"/>
              </a:rPr>
              <a:t>Utility bill- gas, electric, water, etc.</a:t>
            </a:r>
          </a:p>
        </p:txBody>
      </p:sp>
    </p:spTree>
    <p:extLst>
      <p:ext uri="{BB962C8B-B14F-4D97-AF65-F5344CB8AC3E}">
        <p14:creationId xmlns:p14="http://schemas.microsoft.com/office/powerpoint/2010/main" val="11088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842736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b="1" i="1" dirty="0">
              <a:latin typeface="Chalkboard Bol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995136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b="1" i="1" dirty="0">
              <a:latin typeface="Chalkboard 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8267" y="524933"/>
            <a:ext cx="963506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halkboard Bold" charset="0"/>
              </a:rPr>
              <a:t>STEP 4:</a:t>
            </a:r>
          </a:p>
          <a:p>
            <a:r>
              <a:rPr lang="en-US" sz="3000" dirty="0" smtClean="0">
                <a:latin typeface="Chalkboard Bold" charset="0"/>
              </a:rPr>
              <a:t>E-mail </a:t>
            </a:r>
            <a:r>
              <a:rPr lang="en-US" sz="3000" dirty="0">
                <a:latin typeface="Chalkboard Bold" charset="0"/>
              </a:rPr>
              <a:t>the completed application along with a </a:t>
            </a:r>
            <a:r>
              <a:rPr lang="en-US" sz="3000" dirty="0" smtClean="0">
                <a:latin typeface="Chalkboard Bold" charset="0"/>
              </a:rPr>
              <a:t>copy or photo </a:t>
            </a:r>
            <a:r>
              <a:rPr lang="en-US" sz="3000" dirty="0">
                <a:latin typeface="Chalkboard Bold" charset="0"/>
              </a:rPr>
              <a:t>of proof of address </a:t>
            </a:r>
            <a:r>
              <a:rPr lang="en-US" sz="3000" dirty="0" smtClean="0">
                <a:latin typeface="Chalkboard Bold" charset="0"/>
              </a:rPr>
              <a:t>to </a:t>
            </a:r>
            <a:r>
              <a:rPr lang="en-US" sz="3000" dirty="0" smtClean="0">
                <a:latin typeface="Chalkboard Bold" charset="0"/>
                <a:hlinkClick r:id="rId3"/>
              </a:rPr>
              <a:t>eshane@wvpl.org</a:t>
            </a:r>
            <a:r>
              <a:rPr lang="en-US" sz="3000" dirty="0" smtClean="0">
                <a:latin typeface="Chalkboard Bold" charset="0"/>
              </a:rPr>
              <a:t>  </a:t>
            </a:r>
            <a:r>
              <a:rPr lang="en-US" sz="3000" dirty="0">
                <a:latin typeface="Chalkboard Bold" charset="0"/>
              </a:rPr>
              <a:t>and a library card will be mailed to your home. </a:t>
            </a:r>
            <a:endParaRPr lang="en-US" sz="3000" dirty="0" smtClean="0">
              <a:latin typeface="Chalkboard Bold" charset="0"/>
            </a:endParaRPr>
          </a:p>
          <a:p>
            <a:endParaRPr lang="en-US" sz="3000" dirty="0" smtClean="0">
              <a:latin typeface="Chalkboard Bold" charset="0"/>
            </a:endParaRPr>
          </a:p>
          <a:p>
            <a:endParaRPr lang="en-US" sz="3000" dirty="0" smtClean="0">
              <a:latin typeface="Chalkboard Bold" charset="0"/>
            </a:endParaRPr>
          </a:p>
          <a:p>
            <a:r>
              <a:rPr lang="en-US" sz="3000" dirty="0" smtClean="0">
                <a:latin typeface="Chalkboard Bold" charset="0"/>
              </a:rPr>
              <a:t>If you need help filling out the application or have questions or concerns, please contact </a:t>
            </a:r>
            <a:r>
              <a:rPr lang="en-US" sz="3000" dirty="0" smtClean="0">
                <a:latin typeface="Chalkboard Bold" charset="0"/>
              </a:rPr>
              <a:t>Elizabeth Shane </a:t>
            </a:r>
            <a:r>
              <a:rPr lang="en-US" sz="3000" dirty="0" smtClean="0">
                <a:latin typeface="Chalkboard Bold" charset="0"/>
              </a:rPr>
              <a:t>at </a:t>
            </a:r>
            <a:r>
              <a:rPr lang="en-US" sz="3000" dirty="0">
                <a:latin typeface="Chalkboard Bold" charset="0"/>
                <a:hlinkClick r:id="rId3"/>
              </a:rPr>
              <a:t>eshane@wvpl.org</a:t>
            </a:r>
            <a:r>
              <a:rPr lang="en-US" sz="3000" dirty="0" smtClean="0">
                <a:latin typeface="Chalkboard Bold" charset="0"/>
              </a:rPr>
              <a:t> for </a:t>
            </a:r>
            <a:r>
              <a:rPr lang="en-US" sz="3000" dirty="0" smtClean="0">
                <a:latin typeface="Chalkboard Bold" charset="0"/>
              </a:rPr>
              <a:t>help. </a:t>
            </a:r>
            <a:endParaRPr lang="en-US" sz="3000" dirty="0" smtClean="0">
              <a:latin typeface="Chalkboard Bold" charset="0"/>
            </a:endParaRPr>
          </a:p>
          <a:p>
            <a:endParaRPr lang="en-US" sz="3000" dirty="0">
              <a:latin typeface="Chalkboard Bold" charset="0"/>
            </a:endParaRPr>
          </a:p>
          <a:p>
            <a:r>
              <a:rPr lang="en-US" sz="3000" dirty="0" smtClean="0">
                <a:latin typeface="Chalkboard Bold" charset="0"/>
              </a:rPr>
              <a:t> </a:t>
            </a:r>
            <a:r>
              <a:rPr lang="en-US" sz="3000" dirty="0" smtClean="0">
                <a:latin typeface="Chalkboard Bold" charset="0"/>
              </a:rPr>
              <a:t>would very much like all the students to have a library </a:t>
            </a:r>
            <a:r>
              <a:rPr lang="en-US" sz="3000" dirty="0" smtClean="0">
                <a:latin typeface="Chalkboard Bold" charset="0"/>
              </a:rPr>
              <a:t>card.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20338</TotalTime>
  <Words>323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Chalkboard Bold</vt:lpstr>
      <vt:lpstr>Gill Sans MT</vt:lpstr>
      <vt:lpstr>Gallery</vt:lpstr>
      <vt:lpstr>How to get a wissahickon valley public Library Card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a wissahickon valley public Library Card</dc:title>
  <dc:creator>Microsoft Office User</dc:creator>
  <cp:lastModifiedBy>Jones, Amy</cp:lastModifiedBy>
  <cp:revision>41</cp:revision>
  <cp:lastPrinted>2020-07-06T20:35:38Z</cp:lastPrinted>
  <dcterms:created xsi:type="dcterms:W3CDTF">2020-05-31T20:23:27Z</dcterms:created>
  <dcterms:modified xsi:type="dcterms:W3CDTF">2020-09-07T18:36:33Z</dcterms:modified>
</cp:coreProperties>
</file>